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8" r:id="rId2"/>
    <p:sldId id="273" r:id="rId3"/>
    <p:sldId id="274" r:id="rId4"/>
    <p:sldId id="269" r:id="rId5"/>
    <p:sldId id="260" r:id="rId6"/>
    <p:sldId id="271" r:id="rId7"/>
    <p:sldId id="276" r:id="rId8"/>
    <p:sldId id="272" r:id="rId9"/>
    <p:sldId id="275" r:id="rId10"/>
    <p:sldId id="277" r:id="rId11"/>
    <p:sldId id="278" r:id="rId12"/>
    <p:sldId id="279" r:id="rId13"/>
    <p:sldId id="263" r:id="rId14"/>
    <p:sldId id="264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88E1692-49BF-41F2-B34A-7DA12F396496}" type="datetimeFigureOut">
              <a:rPr lang="ru-RU" smtClean="0"/>
              <a:pPr>
                <a:defRPr/>
              </a:pPr>
              <a:t>10.12.2023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90979F-5350-43A7-9309-82ABED0AA37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58CFB5-4DB8-4999-BF25-E603EB0B1E65}" type="datetimeFigureOut">
              <a:rPr lang="ru-RU" smtClean="0"/>
              <a:pPr>
                <a:defRPr/>
              </a:pPr>
              <a:t>10.12.2023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DFF762-F1E4-44A8-B1E2-CC002428C2C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089D6B-7CE6-4CCC-A6BF-C63CE22751E3}" type="datetimeFigureOut">
              <a:rPr lang="ru-RU" smtClean="0"/>
              <a:pPr>
                <a:defRPr/>
              </a:pPr>
              <a:t>10.12.2023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803D44-FC51-4695-9BBD-B6EB82B8705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B5846ED-178D-4D67-B3E4-6EE887638DC8}" type="datetimeFigureOut">
              <a:rPr lang="ru-RU" smtClean="0"/>
              <a:pPr>
                <a:defRPr/>
              </a:pPr>
              <a:t>10.12.2023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EC816F-8FF3-4B95-8719-B3658FCD9DA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11D39AE-CB3A-4612-9B98-793E38716293}" type="datetimeFigureOut">
              <a:rPr lang="ru-RU" smtClean="0"/>
              <a:pPr>
                <a:defRPr/>
              </a:pPr>
              <a:t>10.12.2023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90D5ED-7376-48B1-B87C-475B6E42CFDD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776E4AF-7BC1-41FE-B7CE-928D02A16419}" type="datetimeFigureOut">
              <a:rPr lang="ru-RU" smtClean="0"/>
              <a:pPr>
                <a:defRPr/>
              </a:pPr>
              <a:t>10.12.2023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1C6331-4554-422F-82AE-DCF10928BC92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DCEA59C-8812-4EE2-99CF-4FDFA6E16AC5}" type="datetimeFigureOut">
              <a:rPr lang="ru-RU" smtClean="0"/>
              <a:pPr>
                <a:defRPr/>
              </a:pPr>
              <a:t>10.12.2023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48E11B-72FC-443F-B553-918448AF46E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4787CE-0A35-4D42-A89A-8F6209A8ED30}" type="datetimeFigureOut">
              <a:rPr lang="ru-RU" smtClean="0"/>
              <a:pPr>
                <a:defRPr/>
              </a:pPr>
              <a:t>10.12.2023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C65198-EEDF-4B83-B2E8-DEFBE7577938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E169476-C7C7-40B7-886F-D4DE7B783D31}" type="datetimeFigureOut">
              <a:rPr lang="ru-RU" smtClean="0"/>
              <a:pPr>
                <a:defRPr/>
              </a:pPr>
              <a:t>10.12.2023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30DBE-9381-4D31-A86D-F2DE7427A9C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AF784E1A-AB32-4A57-B213-31F9B7E4C196}" type="datetimeFigureOut">
              <a:rPr lang="ru-RU" smtClean="0"/>
              <a:pPr>
                <a:defRPr/>
              </a:pPr>
              <a:t>10.12.2023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AFB70C-1886-4EBC-BD3D-9681E2CAF41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549F459-614A-4459-8463-25CC13DD6E54}" type="datetimeFigureOut">
              <a:rPr lang="ru-RU" smtClean="0"/>
              <a:pPr>
                <a:defRPr/>
              </a:pPr>
              <a:t>10.12.2023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14B551-D617-4F61-89DB-BD8A6AAF869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CF4712C-E452-4DC9-9ABA-23FB10493A40}" type="datetimeFigureOut">
              <a:rPr lang="ru-RU" smtClean="0"/>
              <a:pPr>
                <a:defRPr/>
              </a:pPr>
              <a:t>10.12.2023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094A9F3-D43F-49F1-9726-960337BC705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.pravo.gov.ru/Document/View/0001202212280044" TargetMode="External"/><Relationship Id="rId2" Type="http://schemas.openxmlformats.org/officeDocument/2006/relationships/hyperlink" Target="http://ivo.garant.ru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683568" y="1196752"/>
            <a:ext cx="802121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Краткая презентация образовательной программы</a:t>
            </a:r>
          </a:p>
          <a:p>
            <a:pPr algn="ctr" eaLnBrk="1" hangingPunct="1"/>
            <a:r>
              <a:rPr lang="ru-RU" alt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 МДОУ «Детский сад №</a:t>
            </a:r>
            <a:r>
              <a:rPr lang="en-US" alt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18</a:t>
            </a:r>
            <a:r>
              <a:rPr lang="ru-RU" alt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»</a:t>
            </a:r>
            <a:endParaRPr lang="ru-RU" altLang="ru-RU" sz="28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2054" name="TextBox 6"/>
          <p:cNvSpPr txBox="1">
            <a:spLocks noChangeArrowheads="1"/>
          </p:cNvSpPr>
          <p:nvPr/>
        </p:nvSpPr>
        <p:spPr bwMode="auto">
          <a:xfrm>
            <a:off x="899592" y="332656"/>
            <a:ext cx="777686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dirty="0" smtClean="0">
                <a:latin typeface="Comic Sans MS" pitchFamily="66" charset="0"/>
              </a:rPr>
              <a:t>Муниципальное дошкольное образовательное учреждение</a:t>
            </a:r>
          </a:p>
          <a:p>
            <a:pPr algn="ctr" eaLnBrk="1" hangingPunct="1"/>
            <a:r>
              <a:rPr lang="ru-RU" altLang="ru-RU" dirty="0" smtClean="0">
                <a:latin typeface="Comic Sans MS" pitchFamily="66" charset="0"/>
              </a:rPr>
              <a:t>«Детский сад №</a:t>
            </a:r>
            <a:r>
              <a:rPr lang="en-US" altLang="ru-RU" dirty="0" smtClean="0">
                <a:latin typeface="Comic Sans MS" pitchFamily="66" charset="0"/>
              </a:rPr>
              <a:t>18</a:t>
            </a:r>
            <a:r>
              <a:rPr lang="ru-RU" altLang="ru-RU" dirty="0" smtClean="0">
                <a:latin typeface="Comic Sans MS" pitchFamily="66" charset="0"/>
              </a:rPr>
              <a:t>» </a:t>
            </a:r>
            <a:endParaRPr lang="ru-RU" altLang="ru-RU" dirty="0" smtClean="0"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5949280"/>
            <a:ext cx="84249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 smtClean="0">
                <a:latin typeface="Bookman Old Style" pitchFamily="18" charset="0"/>
              </a:rPr>
              <a:t>ПРОГРАММА РАЗРАБОТАНА В СООТВЕТСТВИИ С ФГОС ДО </a:t>
            </a:r>
          </a:p>
          <a:p>
            <a:pPr lvl="0" algn="ctr"/>
            <a:r>
              <a:rPr lang="ru-RU" sz="1400" dirty="0" smtClean="0">
                <a:latin typeface="Bookman Old Style" pitchFamily="18" charset="0"/>
              </a:rPr>
              <a:t>и с учетом ООП ДО «От рождения до школы» под редакцией </a:t>
            </a:r>
            <a:r>
              <a:rPr lang="ru-RU" sz="1400" dirty="0" err="1" smtClean="0">
                <a:latin typeface="Bookman Old Style" pitchFamily="18" charset="0"/>
              </a:rPr>
              <a:t>Н.Е.Вераксы</a:t>
            </a:r>
            <a:r>
              <a:rPr lang="ru-RU" sz="1400" dirty="0" smtClean="0">
                <a:latin typeface="Bookman Old Style" pitchFamily="18" charset="0"/>
              </a:rPr>
              <a:t>, Т.С.Комаровой, А.М.Васильевой</a:t>
            </a:r>
            <a:endParaRPr lang="ru-RU" sz="1400" dirty="0">
              <a:latin typeface="Bookman Old Style" pitchFamily="18" charset="0"/>
            </a:endParaRPr>
          </a:p>
        </p:txBody>
      </p:sp>
      <p:pic>
        <p:nvPicPr>
          <p:cNvPr id="14340" name="Picture 4" descr="Наклейка Дети PNG - AVATAN PL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708920"/>
            <a:ext cx="7728720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Познавательное развитие предполагает 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Речевое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 включает 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владение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67295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3"/>
            <a:ext cx="799288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</a:t>
            </a:r>
          </a:p>
          <a:p>
            <a:pPr marL="109728" indent="0" algn="just">
              <a:buNone/>
            </a:pPr>
            <a:endParaRPr lang="ru-RU" sz="1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Физическое развитие включает 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sz="16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</a:p>
          <a:p>
            <a:pPr algn="just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4106401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3"/>
            <a:ext cx="79928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692696"/>
            <a:ext cx="806489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Формы взаимодействия педагогического коллектива с семьями детей.</a:t>
            </a:r>
          </a:p>
          <a:p>
            <a:pPr marL="0" indent="0" algn="ctr"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600" dirty="0">
                <a:latin typeface="Comic Sans MS" pitchFamily="66" charset="0"/>
                <a:cs typeface="Times New Roman" pitchFamily="18" charset="0"/>
              </a:rPr>
              <a:t>В соответствии с законом Российской Федерации «Об образовании», федеральными образовательными стандартами дошкольного образования, Уставом </a:t>
            </a:r>
            <a:r>
              <a:rPr lang="ru-RU" sz="1600" dirty="0" smtClean="0">
                <a:latin typeface="Comic Sans MS" pitchFamily="66" charset="0"/>
                <a:cs typeface="Times New Roman" pitchFamily="18" charset="0"/>
              </a:rPr>
              <a:t>МДОУ одной </a:t>
            </a:r>
            <a:r>
              <a:rPr lang="ru-RU" sz="1600" dirty="0">
                <a:latin typeface="Comic Sans MS" pitchFamily="66" charset="0"/>
                <a:cs typeface="Times New Roman" pitchFamily="18" charset="0"/>
              </a:rPr>
              <a:t>из основных задач  является взаимодействие с семьей для обеспечения полноценного развития и реализации личности ребенка.  Особое место уделяется правовому и психолого-педагогическому просвещению родителей (законных представителей) детей. </a:t>
            </a:r>
          </a:p>
          <a:p>
            <a:pPr marL="0" indent="0">
              <a:buNone/>
            </a:pPr>
            <a:r>
              <a:rPr lang="ru-RU" sz="1600" dirty="0">
                <a:latin typeface="Comic Sans MS" pitchFamily="66" charset="0"/>
                <a:cs typeface="Times New Roman" pitchFamily="18" charset="0"/>
              </a:rPr>
              <a:t>В основу совместной деятельности семьи и дошкольного учреждения заложены следующие принципы: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Comic Sans MS" pitchFamily="66" charset="0"/>
                <a:cs typeface="Times New Roman" pitchFamily="18" charset="0"/>
              </a:rPr>
              <a:t>единый </a:t>
            </a:r>
            <a:r>
              <a:rPr lang="ru-RU" sz="1600" dirty="0">
                <a:latin typeface="Comic Sans MS" pitchFamily="66" charset="0"/>
                <a:cs typeface="Times New Roman" pitchFamily="18" charset="0"/>
              </a:rPr>
              <a:t>подход к процессу воспитания ребёнка;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Comic Sans MS" pitchFamily="66" charset="0"/>
                <a:cs typeface="Times New Roman" pitchFamily="18" charset="0"/>
              </a:rPr>
              <a:t>открытость </a:t>
            </a:r>
            <a:r>
              <a:rPr lang="ru-RU" sz="1600" dirty="0">
                <a:latin typeface="Comic Sans MS" pitchFamily="66" charset="0"/>
                <a:cs typeface="Times New Roman" pitchFamily="18" charset="0"/>
              </a:rPr>
              <a:t>дошкольного учреждения для родителей;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Comic Sans MS" pitchFamily="66" charset="0"/>
                <a:cs typeface="Times New Roman" pitchFamily="18" charset="0"/>
              </a:rPr>
              <a:t>взаимное </a:t>
            </a:r>
            <a:r>
              <a:rPr lang="ru-RU" sz="1600" dirty="0">
                <a:latin typeface="Comic Sans MS" pitchFamily="66" charset="0"/>
                <a:cs typeface="Times New Roman" pitchFamily="18" charset="0"/>
              </a:rPr>
              <a:t>доверие  во взаимоотношениях педагогов и родителей;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Comic Sans MS" pitchFamily="66" charset="0"/>
                <a:cs typeface="Times New Roman" pitchFamily="18" charset="0"/>
              </a:rPr>
              <a:t>уважение </a:t>
            </a:r>
            <a:r>
              <a:rPr lang="ru-RU" sz="1600" dirty="0">
                <a:latin typeface="Comic Sans MS" pitchFamily="66" charset="0"/>
                <a:cs typeface="Times New Roman" pitchFamily="18" charset="0"/>
              </a:rPr>
              <a:t>и доброжелательность друг к другу;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Comic Sans MS" pitchFamily="66" charset="0"/>
                <a:cs typeface="Times New Roman" pitchFamily="18" charset="0"/>
              </a:rPr>
              <a:t>дифференцированный </a:t>
            </a:r>
            <a:r>
              <a:rPr lang="ru-RU" sz="1600" dirty="0">
                <a:latin typeface="Comic Sans MS" pitchFamily="66" charset="0"/>
                <a:cs typeface="Times New Roman" pitchFamily="18" charset="0"/>
              </a:rPr>
              <a:t>подход к каждой семье;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Comic Sans MS" pitchFamily="66" charset="0"/>
                <a:cs typeface="Times New Roman" pitchFamily="18" charset="0"/>
              </a:rPr>
              <a:t>равно </a:t>
            </a:r>
            <a:r>
              <a:rPr lang="ru-RU" sz="1600" dirty="0">
                <a:latin typeface="Comic Sans MS" pitchFamily="66" charset="0"/>
                <a:cs typeface="Times New Roman" pitchFamily="18" charset="0"/>
              </a:rPr>
              <a:t>ответственность родителей и педагогов. </a:t>
            </a:r>
          </a:p>
        </p:txBody>
      </p:sp>
    </p:spTree>
    <p:extLst>
      <p:ext uri="{BB962C8B-B14F-4D97-AF65-F5344CB8AC3E}">
        <p14:creationId xmlns:p14="http://schemas.microsoft.com/office/powerpoint/2010/main" xmlns="" val="1286711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1835696" y="600076"/>
            <a:ext cx="59875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dirty="0">
                <a:solidFill>
                  <a:srgbClr val="FF0000"/>
                </a:solidFill>
                <a:latin typeface="Georgia" panose="02040502050405020303" pitchFamily="18" charset="0"/>
              </a:rPr>
              <a:t>Организационный раздел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1412776"/>
            <a:ext cx="7920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Содержит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материально-­технического обеспечения Программы,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методическими материалами и средствами обучения и воспитания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планирование образовательной деятельности в ДОУ, распорядок и режим дня,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особенности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традиционных событий, праздников, мероприятий, особенности организации предметно-пространственной среды.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1835696" y="1361282"/>
            <a:ext cx="561657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400" b="1" dirty="0">
                <a:solidFill>
                  <a:srgbClr val="FF0000"/>
                </a:solidFill>
                <a:latin typeface="Comic Sans MS" pitchFamily="66" charset="0"/>
              </a:rPr>
              <a:t>Спасибо </a:t>
            </a:r>
          </a:p>
          <a:p>
            <a:pPr algn="ctr" eaLnBrk="1" hangingPunct="1"/>
            <a:r>
              <a:rPr lang="ru-RU" altLang="ru-RU" sz="4400" b="1" dirty="0">
                <a:solidFill>
                  <a:srgbClr val="FF0000"/>
                </a:solidFill>
                <a:latin typeface="Comic Sans MS" pitchFamily="66" charset="0"/>
              </a:rPr>
              <a:t>за внимание!</a:t>
            </a:r>
          </a:p>
        </p:txBody>
      </p:sp>
      <p:pic>
        <p:nvPicPr>
          <p:cNvPr id="13314" name="Picture 2" descr="МБДОУ «Центр развития ребенка «Добрянский детский сад №11» - Главная  страниц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140968"/>
            <a:ext cx="8061132" cy="2565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971600" y="188640"/>
            <a:ext cx="7175351" cy="576065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400" dirty="0">
                <a:solidFill>
                  <a:srgbClr val="0070C0"/>
                </a:solidFill>
              </a:rPr>
              <a:t>Уважаемые родители!</a:t>
            </a:r>
            <a:endParaRPr lang="ru-RU" sz="2400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3568" y="836712"/>
            <a:ext cx="8136904" cy="5832648"/>
          </a:xfrm>
        </p:spPr>
        <p:txBody>
          <a:bodyPr>
            <a:normAutofit/>
          </a:bodyPr>
          <a:lstStyle/>
          <a:p>
            <a:pPr marL="109728" algn="ctr"/>
            <a:r>
              <a:rPr lang="ru-RU" dirty="0">
                <a:solidFill>
                  <a:srgbClr val="0070C0"/>
                </a:solidFill>
              </a:rPr>
              <a:t>В данной презентации мы познакомим Вас:</a:t>
            </a:r>
          </a:p>
          <a:p>
            <a:pPr algn="ctr"/>
            <a:r>
              <a:rPr lang="ru-RU" dirty="0"/>
              <a:t>С понятием образовательная программа и для чего она необходима?</a:t>
            </a:r>
          </a:p>
          <a:p>
            <a:pPr algn="ctr"/>
            <a:r>
              <a:rPr lang="ru-RU" dirty="0"/>
              <a:t>Моделью образовательной программы.</a:t>
            </a:r>
          </a:p>
          <a:p>
            <a:pPr algn="ctr"/>
            <a:r>
              <a:rPr lang="ru-RU" dirty="0"/>
              <a:t>Основными направлениями развития детей и образовательными областями. </a:t>
            </a:r>
          </a:p>
          <a:p>
            <a:pPr algn="ctr"/>
            <a:r>
              <a:rPr lang="ru-RU" dirty="0"/>
              <a:t>Разделами основной образовательной программы дошкольного образования</a:t>
            </a:r>
          </a:p>
          <a:p>
            <a:pPr algn="ctr"/>
            <a:r>
              <a:rPr lang="ru-RU" dirty="0"/>
              <a:t>Формами взаимодействия педагогического коллектива с семьями детей.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51539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352927" cy="1440160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Основная общеобразовательная программа дошкольного образования муниципального дошкольного образовательного учреждения «Детского сада № 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18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» 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я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вляется 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нормативным правовым документом, равным по статусу ФГОС</a:t>
            </a:r>
            <a:r>
              <a:rPr lang="ru-RU" sz="1400" dirty="0">
                <a:solidFill>
                  <a:srgbClr val="002060"/>
                </a:solidFill>
              </a:rPr>
              <a:t/>
            </a:r>
            <a:br>
              <a:rPr lang="ru-RU" sz="1400" dirty="0">
                <a:solidFill>
                  <a:srgbClr val="002060"/>
                </a:solidFill>
              </a:rPr>
            </a:br>
            <a:endParaRPr lang="ru-RU" sz="1400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23528" y="1628801"/>
            <a:ext cx="8424936" cy="3312368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altLang="ru-RU" b="1" dirty="0">
                <a:solidFill>
                  <a:srgbClr val="002060"/>
                </a:solidFill>
              </a:rPr>
              <a:t>Программа разрабатывается,  утверждается</a:t>
            </a:r>
            <a:r>
              <a:rPr lang="en-US" altLang="ru-RU" b="1" dirty="0">
                <a:solidFill>
                  <a:srgbClr val="002060"/>
                </a:solidFill>
              </a:rPr>
              <a:t> </a:t>
            </a:r>
            <a:r>
              <a:rPr lang="ru-RU" altLang="ru-RU" b="1" dirty="0">
                <a:solidFill>
                  <a:srgbClr val="002060"/>
                </a:solidFill>
              </a:rPr>
              <a:t>и реализуется в дошкольном образовательном учреждении: 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на </a:t>
            </a:r>
            <a:r>
              <a:rPr lang="ru-RU" sz="2400" dirty="0">
                <a:solidFill>
                  <a:schemeClr val="tx1"/>
                </a:solidFill>
              </a:rPr>
              <a:t>основе ФГОС ДО (Приказом Министерства образования и науки Российской Федерации от 17 октября 2013 г. № 1155 (зарегистрирован Министерством юстиции Российской Федерации 14 ноября 2013 </a:t>
            </a:r>
            <a:r>
              <a:rPr lang="ru-RU" sz="2400" dirty="0" err="1">
                <a:solidFill>
                  <a:schemeClr val="tx1"/>
                </a:solidFill>
              </a:rPr>
              <a:t>г.,регистрационный</a:t>
            </a:r>
            <a:r>
              <a:rPr lang="ru-RU" sz="2400" dirty="0">
                <a:solidFill>
                  <a:schemeClr val="tx1"/>
                </a:solidFill>
              </a:rPr>
              <a:t> № 30384), с изменениями, внесенными приказом Министерства просвещения Российской Федерации от 21 января 2019 г. № 31 (зарегистрирован Министерством юстиции Российской Федерации 13 февраля 2019 г., регистрационный № 53776) в федеральном государственном образовательном стандарте дошкольного </a:t>
            </a:r>
            <a:r>
              <a:rPr lang="ru-RU" sz="2400" dirty="0" smtClean="0">
                <a:solidFill>
                  <a:schemeClr val="tx1"/>
                </a:solidFill>
              </a:rPr>
              <a:t>образования)</a:t>
            </a:r>
            <a:r>
              <a:rPr lang="en-US" sz="2400" dirty="0" smtClean="0">
                <a:solidFill>
                  <a:schemeClr val="tx1"/>
                </a:solidFill>
                <a:hlinkClick r:id="rId2"/>
              </a:rPr>
              <a:t>http://ivo.garant.ru/#/document/70512244/paragraph/1:0</a:t>
            </a:r>
            <a:endParaRPr lang="ru-RU" sz="2400" dirty="0">
              <a:solidFill>
                <a:schemeClr val="tx1"/>
              </a:solidFill>
            </a:endParaRPr>
          </a:p>
          <a:p>
            <a:pPr lvl="0"/>
            <a:endParaRPr lang="ru-RU" sz="2400" dirty="0">
              <a:solidFill>
                <a:schemeClr val="tx1"/>
              </a:solidFill>
            </a:endParaRPr>
          </a:p>
          <a:p>
            <a:pPr lvl="0"/>
            <a:r>
              <a:rPr lang="ru-RU" sz="2400" dirty="0">
                <a:solidFill>
                  <a:schemeClr val="tx1"/>
                </a:solidFill>
              </a:rPr>
              <a:t>на основе ФОП ДО (Приказ Министерства просвещения Российской Федерации от 25.11.2022 № 1028 "Об утверждении федеральной образовательной программы дошкольного образования"(Зарегистрирован 28.12.2022 № 71847</a:t>
            </a:r>
            <a:r>
              <a:rPr lang="ru-RU" sz="2400" dirty="0" smtClean="0">
                <a:solidFill>
                  <a:schemeClr val="tx1"/>
                </a:solidFill>
              </a:rPr>
              <a:t>)</a:t>
            </a:r>
          </a:p>
          <a:p>
            <a:pPr lvl="0"/>
            <a:r>
              <a:rPr lang="en-US" altLang="ru-RU" b="1" dirty="0" smtClean="0">
                <a:solidFill>
                  <a:srgbClr val="002060"/>
                </a:solidFill>
                <a:hlinkClick r:id="rId3"/>
              </a:rPr>
              <a:t>http://publication.pravo.gov.ru/Document/View/0001202212280044</a:t>
            </a:r>
            <a:endParaRPr lang="ru-RU" alt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896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424936" cy="5328592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sz="1800" dirty="0">
                <a:latin typeface="Comic Sans MS" pitchFamily="66" charset="0"/>
              </a:rPr>
              <a:t>Основная общеобразовательная программа дошкольного образования муниципального дошкольного образовательного учреждения «Детского сада №  </a:t>
            </a:r>
            <a:r>
              <a:rPr lang="en-US" sz="1800" dirty="0" smtClean="0">
                <a:latin typeface="Comic Sans MS" pitchFamily="66" charset="0"/>
              </a:rPr>
              <a:t>18</a:t>
            </a:r>
            <a:r>
              <a:rPr lang="ru-RU" sz="1800" dirty="0" smtClean="0">
                <a:latin typeface="Comic Sans MS" pitchFamily="66" charset="0"/>
              </a:rPr>
              <a:t>» </a:t>
            </a:r>
            <a:r>
              <a:rPr lang="ru-RU" sz="1800" dirty="0">
                <a:latin typeface="Comic Sans MS" pitchFamily="66" charset="0"/>
              </a:rPr>
              <a:t>(далее Программа) обеспечивает разностороннее развитие детей в возрасте от 1 до 7 лет с учетом их возрастных и индивидуальных особенностей по основным направлениям - физическому, социально-коммуникативному, познавательному, речевому и художественно-эстетическому развитию. Программа обеспечивает достижение воспитанниками </a:t>
            </a:r>
            <a:r>
              <a:rPr lang="ru-RU" sz="1800" dirty="0" smtClean="0">
                <a:latin typeface="Comic Sans MS" pitchFamily="66" charset="0"/>
              </a:rPr>
              <a:t>готовности к школе.</a:t>
            </a:r>
          </a:p>
          <a:p>
            <a:r>
              <a:rPr lang="ru-RU" sz="1800" dirty="0">
                <a:latin typeface="Comic Sans MS" pitchFamily="66" charset="0"/>
              </a:rPr>
              <a:t>Программа определяет содержание и организацию образовательной деятельности на уровне дошкольного образования.</a:t>
            </a:r>
          </a:p>
          <a:p>
            <a:r>
              <a:rPr lang="ru-RU" sz="1800" dirty="0">
                <a:latin typeface="Comic Sans MS" pitchFamily="66" charset="0"/>
              </a:rPr>
              <a:t>Программа обеспечивает развитие личности детей дошкольного возраста в различных видах общения и деятельности с учетом их возрастных, индивидуальных, психологических и физиологических особенностей.</a:t>
            </a:r>
          </a:p>
          <a:p>
            <a:r>
              <a:rPr lang="ru-RU" sz="1800" dirty="0">
                <a:latin typeface="Comic Sans MS" pitchFamily="66" charset="0"/>
              </a:rPr>
              <a:t>Программа сформирована как программа психолого-педагогической поддержки позитивной социализации и индивидуализации, развития личности детей дошкольного возраста и определяет комплекс основных характеристик дошкольного образования (объем, содержание и планируемые результаты</a:t>
            </a:r>
            <a:r>
              <a:rPr lang="ru-RU" sz="1800" dirty="0" smtClean="0">
                <a:latin typeface="Comic Sans MS" pitchFamily="66" charset="0"/>
              </a:rPr>
              <a:t>).готовности </a:t>
            </a:r>
            <a:r>
              <a:rPr lang="ru-RU" sz="1800" dirty="0">
                <a:latin typeface="Comic Sans MS" pitchFamily="66" charset="0"/>
              </a:rPr>
              <a:t>к школе</a:t>
            </a:r>
          </a:p>
        </p:txBody>
      </p:sp>
    </p:spTree>
    <p:extLst>
      <p:ext uri="{BB962C8B-B14F-4D97-AF65-F5344CB8AC3E}">
        <p14:creationId xmlns:p14="http://schemas.microsoft.com/office/powerpoint/2010/main" xmlns="" val="3057037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332656"/>
            <a:ext cx="8352928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  <a:latin typeface="Arial Black" pitchFamily="34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latin typeface="Georgia" panose="02040502050405020303" pitchFamily="18" charset="0"/>
                <a:cs typeface="+mn-cs"/>
              </a:rPr>
              <a:t>Разделы </a:t>
            </a:r>
            <a:r>
              <a:rPr lang="ru-RU" sz="2800" b="1" dirty="0" smtClean="0">
                <a:solidFill>
                  <a:srgbClr val="FF0000"/>
                </a:solidFill>
                <a:latin typeface="Georgia" panose="02040502050405020303" pitchFamily="18" charset="0"/>
                <a:cs typeface="+mn-cs"/>
              </a:rPr>
              <a:t>ОП</a:t>
            </a:r>
            <a:r>
              <a:rPr lang="ru-RU" sz="2800" b="1" dirty="0">
                <a:solidFill>
                  <a:srgbClr val="FF0000"/>
                </a:solidFill>
                <a:latin typeface="Georgia" panose="02040502050405020303" pitchFamily="18" charset="0"/>
                <a:cs typeface="+mn-cs"/>
              </a:rPr>
              <a:t>:</a:t>
            </a:r>
            <a:endParaRPr lang="ru-RU" sz="2800" dirty="0">
              <a:solidFill>
                <a:srgbClr val="FF0000"/>
              </a:solidFill>
              <a:latin typeface="Georgia" panose="02040502050405020303" pitchFamily="18" charset="0"/>
              <a:cs typeface="+mn-cs"/>
            </a:endParaRP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целевой</a:t>
            </a: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содержательный</a:t>
            </a:r>
            <a:r>
              <a:rPr lang="ru-RU" sz="28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‎</a:t>
            </a: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организационный</a:t>
            </a:r>
            <a:endParaRPr lang="ru-RU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Georgia" panose="02040502050405020303" pitchFamily="18" charset="0"/>
                <a:cs typeface="+mn-cs"/>
              </a:rPr>
              <a:t>В структуру ОП входят:</a:t>
            </a:r>
            <a:endParaRPr lang="ru-RU" sz="2800" b="1" dirty="0">
              <a:solidFill>
                <a:srgbClr val="FF0000"/>
              </a:solidFill>
              <a:latin typeface="Georgia" panose="02040502050405020303" pitchFamily="18" charset="0"/>
              <a:cs typeface="+mn-cs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rgbClr val="002060"/>
              </a:solidFill>
              <a:latin typeface="Georgia" panose="02040502050405020303" pitchFamily="18" charset="0"/>
              <a:cs typeface="+mn-cs"/>
            </a:endParaRP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рабочая программа </a:t>
            </a: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воспитания;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программа </a:t>
            </a: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коррекционно-развивающей работы;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режим </a:t>
            </a: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и распорядок дня в дошкольной группе;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календарный </a:t>
            </a: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+mn-cs"/>
              </a:rPr>
              <a:t>план воспитательной работы.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Box 2"/>
          <p:cNvSpPr txBox="1">
            <a:spLocks noChangeArrowheads="1"/>
          </p:cNvSpPr>
          <p:nvPr/>
        </p:nvSpPr>
        <p:spPr bwMode="auto">
          <a:xfrm>
            <a:off x="2771800" y="533400"/>
            <a:ext cx="39604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Целевой </a:t>
            </a:r>
            <a:r>
              <a:rPr lang="ru-RU" altLang="ru-RU" sz="2800" b="1" dirty="0">
                <a:solidFill>
                  <a:srgbClr val="FF0000"/>
                </a:solidFill>
                <a:latin typeface="Georgia" panose="02040502050405020303" pitchFamily="18" charset="0"/>
              </a:rPr>
              <a:t>раздел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412776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включает в себя: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пояснительную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записку,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задачи программы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принципы и подходы к ее формированию,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характеристики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значимые для разработки программы, в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характеристики особенностей развития детей раннего и дошкольного возраста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планируемые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результаты освоения программы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едагогическая диагностика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1978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42493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Целью программы является разностороннее развитие ребенка в период дошкольного детства с учетом возрастных и индивидуальных особенностей на основе духовно- нравственных ценностей народов РФ, исторических и национально-культурных традиций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Программа построена на следующих принципах ДО, установленных ФГОС: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полноценное проживание ребёнком всех этапов детства (младенческого, раннего и дошкольного возраста), обогащение (амплификация) детского развития;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содействие и сотрудничество детей и взрослых, признание ребенка полноценным участником (субъектом) образовательных отношений;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поддержка инициативы детей в различных видах деятельности;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сотрудничество Организации с семьёй;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приобщение детей к социокультурным нормам, традициям семьи, общества и государства;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формирование познавательных интересов и познавательных действий ребенка в различных видах деятельности;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возрастная адекватность дошкольного образования (соответствие условий, требований, методов возрасту и особенностям развития);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учёт этнокультурной ситуации развития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детей.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2582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1835696" y="600076"/>
            <a:ext cx="574067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32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Содержательный  раздел</a:t>
            </a:r>
          </a:p>
          <a:p>
            <a:pPr eaLnBrk="1" hangingPunct="1"/>
            <a:endParaRPr lang="ru-RU" altLang="ru-RU" sz="32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028342"/>
            <a:ext cx="78488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включает в себя: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описание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образовательной деятельности в ДОУ в соответствии с направлениями развития ребенка, представленными в пяти образовательных областях;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описание вариативных форм, способов, методов и средств реализации с учетом возрастных особенностей;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особенности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взаимодействия педагогического коллектива с семьями воспитанников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/>
              <a:t> </a:t>
            </a:r>
            <a:endParaRPr lang="ru-RU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коррекционно-развивающей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работы с детьми МДОУ.</a:t>
            </a:r>
          </a:p>
        </p:txBody>
      </p:sp>
    </p:spTree>
    <p:extLst>
      <p:ext uri="{BB962C8B-B14F-4D97-AF65-F5344CB8AC3E}">
        <p14:creationId xmlns:p14="http://schemas.microsoft.com/office/powerpoint/2010/main" xmlns="" val="1777643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5846"/>
            <a:ext cx="77048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 algn="just">
              <a:buNone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 развитие </a:t>
            </a:r>
            <a:endParaRPr lang="en-US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endParaRPr lang="en-US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ru-RU" sz="2000" dirty="0" smtClean="0">
                <a:latin typeface="Comic Sans MS" pitchFamily="66" charset="0"/>
                <a:cs typeface="Times New Roman" pitchFamily="18" charset="0"/>
              </a:rPr>
              <a:t>направлено </a:t>
            </a:r>
            <a:r>
              <a:rPr lang="ru-RU" sz="2000" dirty="0">
                <a:latin typeface="Comic Sans MS" pitchFamily="66" charset="0"/>
                <a:cs typeface="Times New Roman" pitchFamily="18" charset="0"/>
              </a:rPr>
              <a:t>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sz="2000" dirty="0" err="1">
                <a:latin typeface="Comic Sans MS" pitchFamily="66" charset="0"/>
                <a:cs typeface="Times New Roman" pitchFamily="18" charset="0"/>
              </a:rPr>
              <a:t>саморегуляции</a:t>
            </a:r>
            <a:r>
              <a:rPr lang="ru-RU" sz="2000" dirty="0">
                <a:latin typeface="Comic Sans MS" pitchFamily="66" charset="0"/>
                <a:cs typeface="Times New Roman" pitchFamily="18" charset="0"/>
              </a:rPr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</a:p>
        </p:txBody>
      </p:sp>
    </p:spTree>
    <p:extLst>
      <p:ext uri="{BB962C8B-B14F-4D97-AF65-F5344CB8AC3E}">
        <p14:creationId xmlns:p14="http://schemas.microsoft.com/office/powerpoint/2010/main" xmlns="" val="30191248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271</TotalTime>
  <Words>1285</Words>
  <Application>Microsoft Office PowerPoint</Application>
  <PresentationFormat>Экран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Слайд 1</vt:lpstr>
      <vt:lpstr>Уважаемые родители!</vt:lpstr>
      <vt:lpstr>Основная общеобразовательная программа дошкольного образования муниципального дошкольного образовательного учреждения «Детского сада №  18» является нормативным правовым документом, равным по статусу ФГОС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33</cp:revision>
  <dcterms:created xsi:type="dcterms:W3CDTF">2023-02-22T14:53:18Z</dcterms:created>
  <dcterms:modified xsi:type="dcterms:W3CDTF">2023-12-10T18:01:03Z</dcterms:modified>
</cp:coreProperties>
</file>