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8" r:id="rId2"/>
    <p:sldId id="273" r:id="rId3"/>
    <p:sldId id="274" r:id="rId4"/>
    <p:sldId id="269" r:id="rId5"/>
    <p:sldId id="260" r:id="rId6"/>
    <p:sldId id="271" r:id="rId7"/>
    <p:sldId id="276" r:id="rId8"/>
    <p:sldId id="272" r:id="rId9"/>
    <p:sldId id="275" r:id="rId10"/>
    <p:sldId id="277" r:id="rId11"/>
    <p:sldId id="278" r:id="rId12"/>
    <p:sldId id="279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10.12.2023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212280044" TargetMode="External"/><Relationship Id="rId2" Type="http://schemas.openxmlformats.org/officeDocument/2006/relationships/hyperlink" Target="http://ivo.garant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83568" y="1196752"/>
            <a:ext cx="802121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Краткая презентация образовательной программы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 МДОУ «Детский сад №</a:t>
            </a:r>
            <a:r>
              <a:rPr lang="en-US" alt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18</a:t>
            </a:r>
            <a:r>
              <a:rPr lang="ru-RU" alt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»</a:t>
            </a:r>
            <a:endParaRPr lang="ru-RU" altLang="ru-RU" sz="2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899592" y="332656"/>
            <a:ext cx="77768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latin typeface="Comic Sans MS" pitchFamily="66" charset="0"/>
              </a:rPr>
              <a:t>Муниципальное дошкольное образовательное учреждение</a:t>
            </a:r>
          </a:p>
          <a:p>
            <a:pPr algn="ctr" eaLnBrk="1" hangingPunct="1"/>
            <a:r>
              <a:rPr lang="ru-RU" altLang="ru-RU" dirty="0" smtClean="0">
                <a:latin typeface="Comic Sans MS" pitchFamily="66" charset="0"/>
              </a:rPr>
              <a:t>«Детский сад №</a:t>
            </a:r>
            <a:r>
              <a:rPr lang="en-US" altLang="ru-RU" dirty="0" smtClean="0">
                <a:latin typeface="Comic Sans MS" pitchFamily="66" charset="0"/>
              </a:rPr>
              <a:t>18</a:t>
            </a:r>
            <a:r>
              <a:rPr lang="ru-RU" altLang="ru-RU" dirty="0" smtClean="0">
                <a:latin typeface="Comic Sans MS" pitchFamily="66" charset="0"/>
              </a:rPr>
              <a:t>» </a:t>
            </a:r>
            <a:endParaRPr lang="ru-RU" altLang="ru-RU" dirty="0" smtClean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949280"/>
            <a:ext cx="84249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latin typeface="Bookman Old Style" pitchFamily="18" charset="0"/>
              </a:rPr>
              <a:t>ПРОГРАММА РАЗРАБОТАНА В СООТВЕТСТВИИ С ФГОС ДО </a:t>
            </a:r>
          </a:p>
          <a:p>
            <a:pPr lvl="0" algn="ctr"/>
            <a:r>
              <a:rPr lang="ru-RU" sz="1400" dirty="0" smtClean="0">
                <a:latin typeface="Bookman Old Style" pitchFamily="18" charset="0"/>
              </a:rPr>
              <a:t>и с учетом ООП ДО «От рождения до школы» под редакцией </a:t>
            </a:r>
            <a:r>
              <a:rPr lang="ru-RU" sz="1400" dirty="0" err="1" smtClean="0">
                <a:latin typeface="Bookman Old Style" pitchFamily="18" charset="0"/>
              </a:rPr>
              <a:t>Н.Е.Вераксы</a:t>
            </a:r>
            <a:r>
              <a:rPr lang="ru-RU" sz="1400" dirty="0" smtClean="0">
                <a:latin typeface="Bookman Old Style" pitchFamily="18" charset="0"/>
              </a:rPr>
              <a:t>, Т.С.Комаровой, А.М.Васильевой</a:t>
            </a:r>
            <a:endParaRPr lang="ru-RU" sz="1400" dirty="0">
              <a:latin typeface="Bookman Old Style" pitchFamily="18" charset="0"/>
            </a:endParaRPr>
          </a:p>
        </p:txBody>
      </p:sp>
      <p:pic>
        <p:nvPicPr>
          <p:cNvPr id="14340" name="Picture 4" descr="Наклейка Дети PNG - AVATAN PL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7728720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 предполагает 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включает 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владение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729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3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pPr marL="109728" indent="0" algn="just">
              <a:buNone/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включает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10640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3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92696"/>
            <a:ext cx="806489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педагогического коллектива с семьями детей.</a:t>
            </a:r>
          </a:p>
          <a:p>
            <a:pPr marL="0" indent="0"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МДОУ одной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детей. </a:t>
            </a:r>
          </a:p>
          <a:p>
            <a:pPr marL="0" indent="0">
              <a:buNone/>
            </a:pP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В основу совместной деятельности семьи и дошкольного учреждения заложены следующие принципы: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единый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подход к процессу воспитания ребёнка;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открытость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дошкольного учреждения для родителей;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взаимное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доверие  во взаимоотношениях педагогов и родителей;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уважение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и доброжелательность друг к другу;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дифференцированный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подход к каждой семье;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omic Sans MS" pitchFamily="66" charset="0"/>
                <a:cs typeface="Times New Roman" pitchFamily="18" charset="0"/>
              </a:rPr>
              <a:t>равно </a:t>
            </a:r>
            <a:r>
              <a:rPr lang="ru-RU" sz="1600" dirty="0">
                <a:latin typeface="Comic Sans MS" pitchFamily="66" charset="0"/>
                <a:cs typeface="Times New Roman" pitchFamily="18" charset="0"/>
              </a:rPr>
              <a:t>ответственность родителей и педагогов.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1286711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412776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материально-­технического обеспечения Программы,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методическими материалами и средствами обучения и воспитания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 в ДОУ, распорядок и режим дня,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традиционных событий, праздников, мероприятий, особенности организации предметно-пространственной среды.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400" b="1" dirty="0">
                <a:solidFill>
                  <a:srgbClr val="FF0000"/>
                </a:solidFill>
                <a:latin typeface="Comic Sans MS" pitchFamily="66" charset="0"/>
              </a:rPr>
              <a:t>Спасибо </a:t>
            </a:r>
          </a:p>
          <a:p>
            <a:pPr algn="ctr" eaLnBrk="1" hangingPunct="1"/>
            <a:r>
              <a:rPr lang="ru-RU" altLang="ru-RU" sz="4400" b="1" dirty="0">
                <a:solidFill>
                  <a:srgbClr val="FF0000"/>
                </a:solidFill>
                <a:latin typeface="Comic Sans MS" pitchFamily="66" charset="0"/>
              </a:rPr>
              <a:t>за внимание!</a:t>
            </a:r>
          </a:p>
        </p:txBody>
      </p:sp>
      <p:pic>
        <p:nvPicPr>
          <p:cNvPr id="13314" name="Picture 2" descr="МБДОУ «Центр развития ребенка «Добрянский детский сад №11» - Главная  стран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8061132" cy="2565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175351" cy="576065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Уважаемые родители!</a:t>
            </a:r>
            <a:endParaRPr lang="ru-RU" sz="2400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8136904" cy="5832648"/>
          </a:xfrm>
        </p:spPr>
        <p:txBody>
          <a:bodyPr>
            <a:normAutofit/>
          </a:bodyPr>
          <a:lstStyle/>
          <a:p>
            <a:pPr marL="109728" algn="ctr"/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Вас:</a:t>
            </a:r>
          </a:p>
          <a:p>
            <a:pPr algn="ctr"/>
            <a:r>
              <a:rPr lang="ru-RU" dirty="0"/>
              <a:t>С понятием образовательная программа и для чего она необходима?</a:t>
            </a:r>
          </a:p>
          <a:p>
            <a:pPr algn="ctr"/>
            <a:r>
              <a:rPr lang="ru-RU" dirty="0"/>
              <a:t>Моделью образовательной программы.</a:t>
            </a:r>
          </a:p>
          <a:p>
            <a:pPr algn="ctr"/>
            <a:r>
              <a:rPr lang="ru-RU" dirty="0"/>
              <a:t>Основными направлениями развития детей и образовательными областями. </a:t>
            </a:r>
          </a:p>
          <a:p>
            <a:pPr algn="ctr"/>
            <a:r>
              <a:rPr lang="ru-RU" dirty="0"/>
              <a:t>Разделами основной образовательной программы дошкольного образования</a:t>
            </a:r>
          </a:p>
          <a:p>
            <a:pPr algn="ctr"/>
            <a:r>
              <a:rPr lang="ru-RU" dirty="0"/>
              <a:t>Формами взаимодействия педагогического коллектива с семьями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153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7" cy="144016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Основная общеобразовательная программа дошкольного образования муниципального дошкольного образовательного учреждения «Детского сада № 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18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»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я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вляется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нормативным правовым документом, равным по статусу ФГОС</a:t>
            </a:r>
            <a:r>
              <a:rPr lang="ru-RU" sz="1400" dirty="0">
                <a:solidFill>
                  <a:srgbClr val="002060"/>
                </a:solidFill>
              </a:rPr>
              <a:t/>
            </a:r>
            <a:br>
              <a:rPr lang="ru-RU" sz="1400" dirty="0">
                <a:solidFill>
                  <a:srgbClr val="002060"/>
                </a:solidFill>
              </a:rPr>
            </a:br>
            <a:endParaRPr lang="ru-RU" sz="1400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628801"/>
            <a:ext cx="8424936" cy="331236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altLang="ru-RU" b="1" dirty="0">
                <a:solidFill>
                  <a:srgbClr val="002060"/>
                </a:solidFill>
              </a:rPr>
              <a:t>Программа разрабатывается,  утверждается</a:t>
            </a:r>
            <a:r>
              <a:rPr lang="en-US" altLang="ru-RU" b="1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2060"/>
                </a:solidFill>
              </a:rPr>
              <a:t>и реализуется в дошкольном образовательном учреждении: 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>
                <a:solidFill>
                  <a:schemeClr val="tx1"/>
                </a:solidFill>
              </a:rPr>
              <a:t>основе ФГОС ДО (Приказом Министерства образования и науки Российской Федерации от 17 октября 2013 г. № 1155 (зарегистрирован Министерством юстиции Российской Федерации 14 ноября 2013 </a:t>
            </a:r>
            <a:r>
              <a:rPr lang="ru-RU" sz="2400" dirty="0" err="1">
                <a:solidFill>
                  <a:schemeClr val="tx1"/>
                </a:solidFill>
              </a:rPr>
              <a:t>г.,регистрационный</a:t>
            </a:r>
            <a:r>
              <a:rPr lang="ru-RU" sz="2400" dirty="0">
                <a:solidFill>
                  <a:schemeClr val="tx1"/>
                </a:solidFill>
              </a:rPr>
              <a:t> № 30384), с изменениями, внесенными приказом Министерства просвещения Российской Федерации от 21 января 2019 г. № 31 (зарегистрирован Министерством юстиции Российской Федерации 13 февраля 2019 г., регистрационный № 53776) в федеральном государственном образовательном стандарте дошкольного </a:t>
            </a:r>
            <a:r>
              <a:rPr lang="ru-RU" sz="2400" dirty="0" smtClean="0">
                <a:solidFill>
                  <a:schemeClr val="tx1"/>
                </a:solidFill>
              </a:rPr>
              <a:t>образования)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http://ivo.garant.ru/#/document/70512244/paragraph/1:0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на основе ФОП ДО (Приказ Министерства просвещения Российской Федерации от 25.11.2022 № 1028 "Об утверждении федеральной образовательной программы дошкольного образования"(Зарегистрирован 28.12.2022 № 71847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en-US" altLang="ru-RU" b="1" dirty="0" smtClean="0">
                <a:solidFill>
                  <a:srgbClr val="002060"/>
                </a:solidFill>
                <a:hlinkClick r:id="rId3"/>
              </a:rPr>
              <a:t>http://publication.pravo.gov.ru/Document/View/0001202212280044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89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1800" dirty="0">
                <a:latin typeface="Comic Sans MS" pitchFamily="66" charset="0"/>
              </a:rPr>
              <a:t>Основная общеобразовательная программа дошкольного образования муниципального дошкольного образовательного учреждения «Детского сада №  </a:t>
            </a:r>
            <a:r>
              <a:rPr lang="en-US" sz="1800" dirty="0" smtClean="0">
                <a:latin typeface="Comic Sans MS" pitchFamily="66" charset="0"/>
              </a:rPr>
              <a:t>18</a:t>
            </a:r>
            <a:r>
              <a:rPr lang="ru-RU" sz="1800" dirty="0" smtClean="0">
                <a:latin typeface="Comic Sans MS" pitchFamily="66" charset="0"/>
              </a:rPr>
              <a:t>» </a:t>
            </a:r>
            <a:r>
              <a:rPr lang="ru-RU" sz="1800" dirty="0">
                <a:latin typeface="Comic Sans MS" pitchFamily="66" charset="0"/>
              </a:rPr>
              <a:t>(далее Программа) обеспечивает разностороннее развитие детей в возрасте от 1 до 7 лет с учетом их возрастных и индивидуальных особенностей по основным направлениям - физическому, социально-коммуникативному, познавательному, речевому и художественно-эстетическому развитию. Программа обеспечивает достижение воспитанниками </a:t>
            </a:r>
            <a:r>
              <a:rPr lang="ru-RU" sz="1800" dirty="0" smtClean="0">
                <a:latin typeface="Comic Sans MS" pitchFamily="66" charset="0"/>
              </a:rPr>
              <a:t>готовности к школе.</a:t>
            </a:r>
          </a:p>
          <a:p>
            <a:r>
              <a:rPr lang="ru-RU" sz="1800" dirty="0">
                <a:latin typeface="Comic Sans MS" pitchFamily="66" charset="0"/>
              </a:rPr>
              <a:t>Программа определяет содержание и организацию образовательной деятельности на уровне дошкольного образования.</a:t>
            </a:r>
          </a:p>
          <a:p>
            <a:r>
              <a:rPr lang="ru-RU" sz="1800" dirty="0">
                <a:latin typeface="Comic Sans MS" pitchFamily="66" charset="0"/>
              </a:rPr>
              <a:t>Программа обеспечивает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</a:t>
            </a:r>
          </a:p>
          <a:p>
            <a:r>
              <a:rPr lang="ru-RU" sz="1800" dirty="0">
                <a:latin typeface="Comic Sans MS" pitchFamily="66" charset="0"/>
              </a:rPr>
              <a:t>Программа сформирована 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(объем, содержание и планируемые результаты</a:t>
            </a:r>
            <a:r>
              <a:rPr lang="ru-RU" sz="1800" dirty="0" smtClean="0">
                <a:latin typeface="Comic Sans MS" pitchFamily="66" charset="0"/>
              </a:rPr>
              <a:t>).готовности </a:t>
            </a:r>
            <a:r>
              <a:rPr lang="ru-RU" sz="1800" dirty="0">
                <a:latin typeface="Comic Sans MS" pitchFamily="66" charset="0"/>
              </a:rPr>
              <a:t>к школе</a:t>
            </a:r>
          </a:p>
        </p:txBody>
      </p:sp>
    </p:spTree>
    <p:extLst>
      <p:ext uri="{BB962C8B-B14F-4D97-AF65-F5344CB8AC3E}">
        <p14:creationId xmlns:p14="http://schemas.microsoft.com/office/powerpoint/2010/main" xmlns="" val="30570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Разделы </a:t>
            </a: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ОП</a:t>
            </a: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В структуру ОП входят:</a:t>
            </a:r>
            <a:endParaRPr lang="ru-RU" sz="2800" b="1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режим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календарный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план воспитательной работы.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412776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включает в себя: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пояснительную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записку,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задачи программы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принципы и подходы к ее формированию,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значимые для разработки программы,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характеристики особенностей развития детей раннего и дошкольного возраста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освоения программы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едагогическая диагностика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7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Целью программы является разностороннее развитие ребенка в период дошкольного детства с учетом возрастных и индивидуальных особенностей на основе духовно- нравственных ценностей народов РФ, исторических и национально-культурных традиций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Программа построена на следующих принципах ДО, установленных ФГОС: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полноценное проживание ребёнком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сотрудничество Организации с семьёй;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приобщение детей к социокультурным нормам, традициям семьи, общества и государства;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формирование познавательных интересов и познавательных действий ребенка в различных видах деятельности;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учёт этнокультурной ситуации развития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58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Содержательный  раздел</a:t>
            </a:r>
          </a:p>
          <a:p>
            <a:pPr eaLnBrk="1" hangingPunct="1"/>
            <a:endParaRPr lang="ru-RU" altLang="ru-RU" sz="32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028342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включает в себя: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деятельности в ДОУ в соответствии с направлениями развития ребенка, представленными в пяти образовательных областях;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описание вариативных форм, способов, методов и средств реализации с учетом возрастных особенностей;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 с семьями воспитанников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> 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работы с детьми МДОУ.</a:t>
            </a:r>
          </a:p>
        </p:txBody>
      </p:sp>
    </p:spTree>
    <p:extLst>
      <p:ext uri="{BB962C8B-B14F-4D97-AF65-F5344CB8AC3E}">
        <p14:creationId xmlns:p14="http://schemas.microsoft.com/office/powerpoint/2010/main" xmlns="" val="177764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 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latin typeface="Comic Sans MS" pitchFamily="66" charset="0"/>
                <a:cs typeface="Times New Roman" pitchFamily="18" charset="0"/>
              </a:rPr>
              <a:t>направлено </a:t>
            </a:r>
            <a:r>
              <a:rPr lang="ru-RU" sz="2000" dirty="0">
                <a:latin typeface="Comic Sans MS" pitchFamily="66" charset="0"/>
                <a:cs typeface="Times New Roman" pitchFamily="18" charset="0"/>
              </a:rPr>
              <a:t>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2000" dirty="0" err="1">
                <a:latin typeface="Comic Sans MS" pitchFamily="66" charset="0"/>
                <a:cs typeface="Times New Roman" pitchFamily="18" charset="0"/>
              </a:rPr>
              <a:t>саморегуляции</a:t>
            </a:r>
            <a:r>
              <a:rPr lang="ru-RU" sz="2000" dirty="0">
                <a:latin typeface="Comic Sans MS" pitchFamily="66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</p:txBody>
      </p:sp>
    </p:spTree>
    <p:extLst>
      <p:ext uri="{BB962C8B-B14F-4D97-AF65-F5344CB8AC3E}">
        <p14:creationId xmlns:p14="http://schemas.microsoft.com/office/powerpoint/2010/main" xmlns="" val="3019124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271</TotalTime>
  <Words>1285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Слайд 1</vt:lpstr>
      <vt:lpstr>Уважаемые родители!</vt:lpstr>
      <vt:lpstr>Основная общеобразовательная программа дошкольного образования муниципального дошкольного образовательного учреждения «Детского сада №  18» является нормативным правовым документом, равным по статусу ФГОС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33</cp:revision>
  <dcterms:created xsi:type="dcterms:W3CDTF">2023-02-22T14:53:18Z</dcterms:created>
  <dcterms:modified xsi:type="dcterms:W3CDTF">2023-12-10T18:01:03Z</dcterms:modified>
</cp:coreProperties>
</file>